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93" r:id="rId4"/>
    <p:sldId id="292" r:id="rId5"/>
    <p:sldId id="282" r:id="rId6"/>
    <p:sldId id="260" r:id="rId7"/>
    <p:sldId id="258" r:id="rId8"/>
    <p:sldId id="294" r:id="rId9"/>
    <p:sldId id="283" r:id="rId10"/>
    <p:sldId id="285" r:id="rId11"/>
    <p:sldId id="286" r:id="rId12"/>
    <p:sldId id="288" r:id="rId13"/>
    <p:sldId id="289" r:id="rId14"/>
    <p:sldId id="290" r:id="rId15"/>
    <p:sldId id="295" r:id="rId16"/>
    <p:sldId id="274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A7E3"/>
    <a:srgbClr val="B9F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55"/>
    <p:restoredTop sz="95958"/>
  </p:normalViewPr>
  <p:slideViewPr>
    <p:cSldViewPr snapToGrid="0" snapToObjects="1">
      <p:cViewPr>
        <p:scale>
          <a:sx n="83" d="100"/>
          <a:sy n="83" d="100"/>
        </p:scale>
        <p:origin x="40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D95EB-0314-8040-BB12-34B6A669DD9A}" type="datetimeFigureOut">
              <a:rPr lang="en-US" smtClean="0"/>
              <a:t>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F8861-CE32-AB4E-B870-6EBF480BD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31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BF8861-CE32-AB4E-B870-6EBF480BDE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4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shpark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shstencils.com/" TargetMode="External"/><Relationship Id="rId2" Type="http://schemas.openxmlformats.org/officeDocument/2006/relationships/hyperlink" Target="https://oshpar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D28B-8C4F-FD4C-B42D-F074AA3FD4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and Layout of two level shifting printed circuit boards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B2021-765D-7743-AE24-0AD8F90A8F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McManus</a:t>
            </a:r>
          </a:p>
          <a:p>
            <a:r>
              <a:rPr lang="en-US" dirty="0"/>
              <a:t>University of Notre Dame, Electrical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407414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29C8-2CEF-C949-A02E-31C8FBB0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FMC To card Edge Schematic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52007-1209-1676-2CF2-C59ADD48D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289" y="1900238"/>
            <a:ext cx="3625593" cy="3557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EC7C7-2014-755F-0F7B-A898A582B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085" y="5287854"/>
            <a:ext cx="1511032" cy="111893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5D3201-9F26-8A22-C2B1-E93D9DE2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24" y="2114072"/>
            <a:ext cx="4953000" cy="35417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Created card edge connector footprint and symbol</a:t>
            </a:r>
          </a:p>
          <a:p>
            <a:r>
              <a:rPr lang="en-US" dirty="0">
                <a:solidFill>
                  <a:schemeClr val="bg1"/>
                </a:solidFill>
              </a:rPr>
              <a:t>58 voltage divider modules for level shifting in and in/out signals</a:t>
            </a:r>
          </a:p>
          <a:p>
            <a:r>
              <a:rPr lang="en-US" dirty="0">
                <a:solidFill>
                  <a:schemeClr val="bg1"/>
                </a:solidFill>
              </a:rPr>
              <a:t>26 out signals do not require level shifting</a:t>
            </a:r>
          </a:p>
        </p:txBody>
      </p:sp>
    </p:spTree>
    <p:extLst>
      <p:ext uri="{BB962C8B-B14F-4D97-AF65-F5344CB8AC3E}">
        <p14:creationId xmlns:p14="http://schemas.microsoft.com/office/powerpoint/2010/main" val="330224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9034-E0EC-3A40-B193-291B6D3B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FMC to Card Edge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872E2-7E33-480A-2CBA-6FD5C659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160" y="1971674"/>
            <a:ext cx="6973679" cy="46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93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1E69-EEA0-3E4F-9B6E-401DADB5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6353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 Modification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A07C9A-33DE-82C0-891D-8780B6FE8E78}"/>
              </a:ext>
            </a:extLst>
          </p:cNvPr>
          <p:cNvGrpSpPr/>
          <p:nvPr/>
        </p:nvGrpSpPr>
        <p:grpSpPr>
          <a:xfrm>
            <a:off x="6222608" y="727663"/>
            <a:ext cx="5239103" cy="5951574"/>
            <a:chOff x="1824669" y="792918"/>
            <a:chExt cx="5239103" cy="595157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B096D3-B14F-8A94-A1DA-6CB947850391}"/>
                </a:ext>
              </a:extLst>
            </p:cNvPr>
            <p:cNvGrpSpPr/>
            <p:nvPr/>
          </p:nvGrpSpPr>
          <p:grpSpPr>
            <a:xfrm>
              <a:off x="1824669" y="792918"/>
              <a:ext cx="5239103" cy="5951574"/>
              <a:chOff x="2588300" y="948167"/>
              <a:chExt cx="5239103" cy="59515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684D3C4-8F4F-C462-1BEA-69AD34447014}"/>
                  </a:ext>
                </a:extLst>
              </p:cNvPr>
              <p:cNvGrpSpPr/>
              <p:nvPr/>
            </p:nvGrpSpPr>
            <p:grpSpPr>
              <a:xfrm>
                <a:off x="2588300" y="948167"/>
                <a:ext cx="5239103" cy="5951574"/>
                <a:chOff x="2540630" y="619551"/>
                <a:chExt cx="5239103" cy="5951574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E92A4D2-060B-7836-99BC-7DBC3012C76C}"/>
                    </a:ext>
                  </a:extLst>
                </p:cNvPr>
                <p:cNvSpPr/>
                <p:nvPr/>
              </p:nvSpPr>
              <p:spPr>
                <a:xfrm>
                  <a:off x="2540630" y="619551"/>
                  <a:ext cx="4296128" cy="5268428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B3486C1-3D76-6F30-E338-10AC06E54C25}"/>
                    </a:ext>
                  </a:extLst>
                </p:cNvPr>
                <p:cNvSpPr/>
                <p:nvPr/>
              </p:nvSpPr>
              <p:spPr>
                <a:xfrm>
                  <a:off x="3667138" y="3003734"/>
                  <a:ext cx="2043112" cy="50006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Voltage Dividers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E72B383-4FFC-C101-8CE3-E2507E8D8553}"/>
                    </a:ext>
                  </a:extLst>
                </p:cNvPr>
                <p:cNvSpPr/>
                <p:nvPr/>
              </p:nvSpPr>
              <p:spPr>
                <a:xfrm>
                  <a:off x="2613958" y="5299072"/>
                  <a:ext cx="2516188" cy="50006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FMC Connector (400 pin)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FCEF37D-953E-01BB-F802-4BD23577EEE9}"/>
                    </a:ext>
                  </a:extLst>
                </p:cNvPr>
                <p:cNvSpPr/>
                <p:nvPr/>
              </p:nvSpPr>
              <p:spPr>
                <a:xfrm>
                  <a:off x="2730908" y="5805950"/>
                  <a:ext cx="2282288" cy="765175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FMC Cable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4D53860-521C-8F01-4D39-39A53E3F7885}"/>
                    </a:ext>
                  </a:extLst>
                </p:cNvPr>
                <p:cNvSpPr/>
                <p:nvPr/>
              </p:nvSpPr>
              <p:spPr>
                <a:xfrm rot="16200000">
                  <a:off x="4045857" y="3003733"/>
                  <a:ext cx="5081740" cy="500063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Card Edge Connector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E8DA66A-54DB-4A77-FE78-F93476B38020}"/>
                    </a:ext>
                  </a:extLst>
                </p:cNvPr>
                <p:cNvSpPr/>
                <p:nvPr/>
              </p:nvSpPr>
              <p:spPr>
                <a:xfrm>
                  <a:off x="6836758" y="763916"/>
                  <a:ext cx="942975" cy="4979698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Probe Card</a:t>
                  </a:r>
                </a:p>
              </p:txBody>
            </p:sp>
          </p:grp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EC51B83-3248-8179-443B-592D510C84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0982" y="3832413"/>
                <a:ext cx="0" cy="1795275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5DCB0D7-0934-7737-A221-5539FBCEE663}"/>
                  </a:ext>
                </a:extLst>
              </p:cNvPr>
              <p:cNvCxnSpPr>
                <a:cxnSpLocks/>
                <a:stCxn id="11" idx="3"/>
                <a:endCxn id="14" idx="0"/>
              </p:cNvCxnSpPr>
              <p:nvPr/>
            </p:nvCxnSpPr>
            <p:spPr>
              <a:xfrm flipV="1">
                <a:off x="5757920" y="3582381"/>
                <a:ext cx="626445" cy="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9E2B5A-3A4E-77AB-AFA6-8E7F7FBBC5A5}"/>
                  </a:ext>
                </a:extLst>
              </p:cNvPr>
              <p:cNvSpPr txBox="1"/>
              <p:nvPr/>
            </p:nvSpPr>
            <p:spPr>
              <a:xfrm>
                <a:off x="4595871" y="2017013"/>
                <a:ext cx="2809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34C0C-4508-A652-28D2-C6B23C445C9A}"/>
                  </a:ext>
                </a:extLst>
              </p:cNvPr>
              <p:cNvSpPr txBox="1"/>
              <p:nvPr/>
            </p:nvSpPr>
            <p:spPr>
              <a:xfrm>
                <a:off x="4595871" y="3876988"/>
                <a:ext cx="28098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sp>
          <p:nvSpPr>
            <p:cNvPr id="16" name="Donut 15">
              <a:extLst>
                <a:ext uri="{FF2B5EF4-FFF2-40B4-BE49-F238E27FC236}">
                  <a16:creationId xmlns:a16="http://schemas.microsoft.com/office/drawing/2014/main" id="{B0B1FA5F-3F13-6B0B-1D3C-EA0ECF8B8710}"/>
                </a:ext>
              </a:extLst>
            </p:cNvPr>
            <p:cNvSpPr/>
            <p:nvPr/>
          </p:nvSpPr>
          <p:spPr>
            <a:xfrm>
              <a:off x="1966097" y="4910269"/>
              <a:ext cx="366842" cy="365760"/>
            </a:xfrm>
            <a:prstGeom prst="donut">
              <a:avLst>
                <a:gd name="adj" fmla="val 1396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Donut 16">
              <a:extLst>
                <a:ext uri="{FF2B5EF4-FFF2-40B4-BE49-F238E27FC236}">
                  <a16:creationId xmlns:a16="http://schemas.microsoft.com/office/drawing/2014/main" id="{F3887298-C9CB-B370-5C4E-E3E4DED58BB7}"/>
                </a:ext>
              </a:extLst>
            </p:cNvPr>
            <p:cNvSpPr/>
            <p:nvPr/>
          </p:nvSpPr>
          <p:spPr>
            <a:xfrm>
              <a:off x="2571936" y="4910269"/>
              <a:ext cx="366842" cy="365760"/>
            </a:xfrm>
            <a:prstGeom prst="donut">
              <a:avLst>
                <a:gd name="adj" fmla="val 1396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716DC1-A1D3-090D-9003-54CD5416590E}"/>
                </a:ext>
              </a:extLst>
            </p:cNvPr>
            <p:cNvSpPr txBox="1"/>
            <p:nvPr/>
          </p:nvSpPr>
          <p:spPr>
            <a:xfrm>
              <a:off x="1897997" y="4665978"/>
              <a:ext cx="649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9317F9-16F3-C3EA-BC91-562821FE678C}"/>
                </a:ext>
              </a:extLst>
            </p:cNvPr>
            <p:cNvSpPr txBox="1"/>
            <p:nvPr/>
          </p:nvSpPr>
          <p:spPr>
            <a:xfrm>
              <a:off x="2430507" y="4650793"/>
              <a:ext cx="6496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VDD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B079668-67A3-1198-7080-77173A957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03" y="1932593"/>
            <a:ext cx="3786038" cy="35417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Reoriented FMC Connector</a:t>
            </a:r>
          </a:p>
          <a:p>
            <a:r>
              <a:rPr lang="en-US" dirty="0">
                <a:solidFill>
                  <a:schemeClr val="bg1"/>
                </a:solidFill>
              </a:rPr>
              <a:t>Added GND and VDD SMAs</a:t>
            </a:r>
          </a:p>
        </p:txBody>
      </p:sp>
    </p:spTree>
    <p:extLst>
      <p:ext uri="{BB962C8B-B14F-4D97-AF65-F5344CB8AC3E}">
        <p14:creationId xmlns:p14="http://schemas.microsoft.com/office/powerpoint/2010/main" val="1502962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1E69-EEA0-3E4F-9B6E-401DADB5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4102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Revised FMC to Card Edge Layout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EC8E12-50D2-2398-2987-B36E70CA7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1"/>
          <a:stretch/>
        </p:blipFill>
        <p:spPr>
          <a:xfrm>
            <a:off x="2208212" y="1899487"/>
            <a:ext cx="7772400" cy="45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5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29C8-2CEF-C949-A02E-31C8FBB0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2382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Fabrication - Board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A3664A-0785-29F0-7EBF-EA8AC0C84E81}"/>
              </a:ext>
            </a:extLst>
          </p:cNvPr>
          <p:cNvGrpSpPr/>
          <p:nvPr/>
        </p:nvGrpSpPr>
        <p:grpSpPr>
          <a:xfrm>
            <a:off x="2559623" y="2451845"/>
            <a:ext cx="7072755" cy="3996697"/>
            <a:chOff x="3142281" y="2110885"/>
            <a:chExt cx="7072755" cy="39966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58E6AD-C445-2C5B-1FEB-34E79650F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281" y="2110885"/>
              <a:ext cx="3227521" cy="39966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94D2FD2-96B1-47B2-081E-A41B9B3D7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0732" y="2157374"/>
              <a:ext cx="3194304" cy="3950208"/>
            </a:xfrm>
            <a:prstGeom prst="rect">
              <a:avLst/>
            </a:prstGeom>
          </p:spPr>
        </p:pic>
      </p:grp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EE663E4B-9195-750C-BA7D-4B1CFDAF0BC6}"/>
              </a:ext>
            </a:extLst>
          </p:cNvPr>
          <p:cNvSpPr txBox="1"/>
          <p:nvPr/>
        </p:nvSpPr>
        <p:spPr>
          <a:xfrm>
            <a:off x="4482239" y="1696368"/>
            <a:ext cx="322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8A7E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oshpark.com</a:t>
            </a:r>
            <a:r>
              <a:rPr lang="en-US" dirty="0">
                <a:solidFill>
                  <a:srgbClr val="48A7E3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ordered 3 boards</a:t>
            </a:r>
            <a:endParaRPr lang="en-US" dirty="0">
              <a:solidFill>
                <a:srgbClr val="48A7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27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29C8-2CEF-C949-A02E-31C8FBB0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2382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Fabrication – Stencil</a:t>
            </a:r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EE663E4B-9195-750C-BA7D-4B1CFDAF0BC6}"/>
              </a:ext>
            </a:extLst>
          </p:cNvPr>
          <p:cNvSpPr txBox="1"/>
          <p:nvPr/>
        </p:nvSpPr>
        <p:spPr>
          <a:xfrm>
            <a:off x="4482239" y="1696368"/>
            <a:ext cx="322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8A7E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oshstencils.com</a:t>
            </a:r>
            <a:endParaRPr lang="en-US" dirty="0">
              <a:solidFill>
                <a:srgbClr val="48A7E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CA35D-052F-9AFC-2148-4AE48A323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72" r="3369" b="1416"/>
          <a:stretch/>
        </p:blipFill>
        <p:spPr>
          <a:xfrm>
            <a:off x="4435745" y="2158688"/>
            <a:ext cx="3734689" cy="435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6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2BC8-35BD-0340-B6E1-205B7F00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5DCC0-DADD-2543-A2FE-F0A95812A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18132"/>
            <a:ext cx="9905999" cy="4221349"/>
          </a:xfrm>
        </p:spPr>
        <p:txBody>
          <a:bodyPr/>
          <a:lstStyle/>
          <a:p>
            <a:r>
              <a:rPr lang="en-US" dirty="0"/>
              <a:t>Receive Board and Stencil</a:t>
            </a:r>
          </a:p>
          <a:p>
            <a:pPr lvl="1"/>
            <a:r>
              <a:rPr lang="en-US" dirty="0"/>
              <a:t>Board expected to be fabricated by December 16th</a:t>
            </a:r>
          </a:p>
          <a:p>
            <a:pPr lvl="1"/>
            <a:r>
              <a:rPr lang="en-US" dirty="0"/>
              <a:t>Stencil has been shipped and expected to arrive December 16th</a:t>
            </a:r>
          </a:p>
          <a:p>
            <a:r>
              <a:rPr lang="en-US" dirty="0"/>
              <a:t>Assembly</a:t>
            </a:r>
          </a:p>
          <a:p>
            <a:pPr lvl="1"/>
            <a:r>
              <a:rPr lang="en-US" dirty="0"/>
              <a:t>Solder resistors and FMC Connector using reflow oven</a:t>
            </a:r>
          </a:p>
          <a:p>
            <a:pPr lvl="1"/>
            <a:r>
              <a:rPr lang="en-US" dirty="0"/>
              <a:t>Solder SMA connectors and edge connector by hand</a:t>
            </a:r>
          </a:p>
          <a:p>
            <a:r>
              <a:rPr lang="en-US" dirty="0"/>
              <a:t>Ready for testing!</a:t>
            </a:r>
          </a:p>
        </p:txBody>
      </p:sp>
    </p:spTree>
    <p:extLst>
      <p:ext uri="{BB962C8B-B14F-4D97-AF65-F5344CB8AC3E}">
        <p14:creationId xmlns:p14="http://schemas.microsoft.com/office/powerpoint/2010/main" val="3809919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06BA-9452-2B4F-B5FE-7C075D9C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93340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EB1C915-0E3C-1547-FE63-71D0CB6B5A4D}"/>
              </a:ext>
            </a:extLst>
          </p:cNvPr>
          <p:cNvSpPr txBox="1"/>
          <p:nvPr/>
        </p:nvSpPr>
        <p:spPr>
          <a:xfrm>
            <a:off x="9849718" y="3626679"/>
            <a:ext cx="66396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584F0-CEDE-BD97-E707-0304509915DF}"/>
              </a:ext>
            </a:extLst>
          </p:cNvPr>
          <p:cNvSpPr txBox="1"/>
          <p:nvPr/>
        </p:nvSpPr>
        <p:spPr>
          <a:xfrm>
            <a:off x="3416653" y="3626679"/>
            <a:ext cx="71846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22D3A4-6D78-B38E-C025-FEA5EFC8E660}"/>
              </a:ext>
            </a:extLst>
          </p:cNvPr>
          <p:cNvSpPr txBox="1"/>
          <p:nvPr/>
        </p:nvSpPr>
        <p:spPr>
          <a:xfrm>
            <a:off x="464489" y="3626679"/>
            <a:ext cx="43954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DDD34-52FE-970F-BB74-FA48DAA1CB35}"/>
              </a:ext>
            </a:extLst>
          </p:cNvPr>
          <p:cNvSpPr txBox="1"/>
          <p:nvPr/>
        </p:nvSpPr>
        <p:spPr>
          <a:xfrm>
            <a:off x="9826794" y="1202636"/>
            <a:ext cx="70981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7D20E6-D5FE-C1D3-E7DC-614A135EEA79}"/>
              </a:ext>
            </a:extLst>
          </p:cNvPr>
          <p:cNvSpPr txBox="1"/>
          <p:nvPr/>
        </p:nvSpPr>
        <p:spPr>
          <a:xfrm>
            <a:off x="9462047" y="5714469"/>
            <a:ext cx="14393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Supply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319352-06C5-0AE4-6B12-2B890FFB7506}"/>
              </a:ext>
            </a:extLst>
          </p:cNvPr>
          <p:cNvCxnSpPr>
            <a:cxnSpLocks/>
            <a:stCxn id="20" idx="2"/>
            <a:endCxn id="17" idx="0"/>
          </p:cNvCxnSpPr>
          <p:nvPr/>
        </p:nvCxnSpPr>
        <p:spPr>
          <a:xfrm>
            <a:off x="10181699" y="1571968"/>
            <a:ext cx="1" cy="20547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012F2F-E083-D5C1-0C05-F01118B938DF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V="1">
            <a:off x="10181700" y="3996011"/>
            <a:ext cx="0" cy="17184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BF93B7-2059-9703-2A22-99B8B9C4F7C9}"/>
              </a:ext>
            </a:extLst>
          </p:cNvPr>
          <p:cNvCxnSpPr>
            <a:cxnSpLocks/>
            <a:stCxn id="18" idx="3"/>
            <a:endCxn id="35" idx="1"/>
          </p:cNvCxnSpPr>
          <p:nvPr/>
        </p:nvCxnSpPr>
        <p:spPr>
          <a:xfrm flipV="1">
            <a:off x="4135119" y="3811248"/>
            <a:ext cx="2124810" cy="9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6730DF-6D65-1D0B-85A7-D280127278F5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904033" y="3811345"/>
            <a:ext cx="2495150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055C31-B883-E1C7-1FE8-5DAF57AA89F2}"/>
              </a:ext>
            </a:extLst>
          </p:cNvPr>
          <p:cNvSpPr txBox="1"/>
          <p:nvPr/>
        </p:nvSpPr>
        <p:spPr>
          <a:xfrm>
            <a:off x="969189" y="3165014"/>
            <a:ext cx="259886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 program bit-stream download (JTAG)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3DCBB1-7832-CD06-0D99-EB457B8112B5}"/>
              </a:ext>
            </a:extLst>
          </p:cNvPr>
          <p:cNvSpPr txBox="1"/>
          <p:nvPr/>
        </p:nvSpPr>
        <p:spPr>
          <a:xfrm>
            <a:off x="1022669" y="3887267"/>
            <a:ext cx="254538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FPGA upload program results after program is completed (JTAG)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37C663-4740-ADAF-1EDD-AA67D4D61F68}"/>
              </a:ext>
            </a:extLst>
          </p:cNvPr>
          <p:cNvSpPr txBox="1"/>
          <p:nvPr/>
        </p:nvSpPr>
        <p:spPr>
          <a:xfrm>
            <a:off x="4147354" y="3448879"/>
            <a:ext cx="198002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-IO 16 Bit  (In/Out)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-Mem/Write (Out)</a:t>
            </a:r>
          </a:p>
          <a:p>
            <a:r>
              <a:rPr lang="en-US" dirty="0">
                <a:solidFill>
                  <a:schemeClr val="bg1"/>
                </a:solidFill>
              </a:rPr>
              <a:t>-PC Out 16 Bit</a:t>
            </a:r>
          </a:p>
          <a:p>
            <a:r>
              <a:rPr lang="en-US" dirty="0">
                <a:solidFill>
                  <a:schemeClr val="bg1"/>
                </a:solidFill>
              </a:rPr>
              <a:t>-Reset 1 Bit In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C13D54-EA4E-48BA-EAAF-7B62E2BDD130}"/>
              </a:ext>
            </a:extLst>
          </p:cNvPr>
          <p:cNvCxnSpPr>
            <a:cxnSpLocks/>
            <a:stCxn id="18" idx="0"/>
            <a:endCxn id="20" idx="1"/>
          </p:cNvCxnSpPr>
          <p:nvPr/>
        </p:nvCxnSpPr>
        <p:spPr>
          <a:xfrm flipV="1">
            <a:off x="3775886" y="1387302"/>
            <a:ext cx="6050908" cy="2239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EFF022-2925-F8BF-F5F1-CA19F241318E}"/>
              </a:ext>
            </a:extLst>
          </p:cNvPr>
          <p:cNvSpPr txBox="1"/>
          <p:nvPr/>
        </p:nvSpPr>
        <p:spPr>
          <a:xfrm>
            <a:off x="5768009" y="1738705"/>
            <a:ext cx="191680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AWG Trigger 1 Bit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9F2D34-2756-239E-7B78-AE11FE3DE0C6}"/>
              </a:ext>
            </a:extLst>
          </p:cNvPr>
          <p:cNvSpPr txBox="1"/>
          <p:nvPr/>
        </p:nvSpPr>
        <p:spPr>
          <a:xfrm>
            <a:off x="10317699" y="1855892"/>
            <a:ext cx="175701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Reversable Clock</a:t>
            </a:r>
          </a:p>
          <a:p>
            <a:r>
              <a:rPr lang="en-US" dirty="0">
                <a:solidFill>
                  <a:schemeClr val="bg1"/>
                </a:solidFill>
              </a:rPr>
              <a:t>24 total inputs</a:t>
            </a:r>
          </a:p>
          <a:p>
            <a:r>
              <a:rPr lang="en-US" dirty="0">
                <a:solidFill>
                  <a:schemeClr val="bg1"/>
                </a:solidFill>
              </a:rPr>
              <a:t>(SMA connects)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6F6266-C9FE-2334-96DA-BE089290F284}"/>
              </a:ext>
            </a:extLst>
          </p:cNvPr>
          <p:cNvSpPr txBox="1"/>
          <p:nvPr/>
        </p:nvSpPr>
        <p:spPr>
          <a:xfrm>
            <a:off x="10243383" y="4814794"/>
            <a:ext cx="105028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DIN 5 Pin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E0E963-92BD-9F74-FB48-2B89010B4B4B}"/>
              </a:ext>
            </a:extLst>
          </p:cNvPr>
          <p:cNvSpPr txBox="1"/>
          <p:nvPr/>
        </p:nvSpPr>
        <p:spPr>
          <a:xfrm>
            <a:off x="3056233" y="5714469"/>
            <a:ext cx="143930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Supply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D2D7E4-5DB0-4E5E-A802-F6EC4B4D1089}"/>
              </a:ext>
            </a:extLst>
          </p:cNvPr>
          <p:cNvCxnSpPr>
            <a:cxnSpLocks/>
            <a:stCxn id="33" idx="0"/>
            <a:endCxn id="18" idx="2"/>
          </p:cNvCxnSpPr>
          <p:nvPr/>
        </p:nvCxnSpPr>
        <p:spPr>
          <a:xfrm flipV="1">
            <a:off x="3775886" y="3996011"/>
            <a:ext cx="0" cy="17184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0484EE-E1AE-2A52-B1DC-9A272F805C00}"/>
              </a:ext>
            </a:extLst>
          </p:cNvPr>
          <p:cNvSpPr txBox="1"/>
          <p:nvPr/>
        </p:nvSpPr>
        <p:spPr>
          <a:xfrm>
            <a:off x="6259929" y="3626582"/>
            <a:ext cx="143161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Level Shifting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31BC8B-143F-AEB9-F5D5-774E9AD240F8}"/>
              </a:ext>
            </a:extLst>
          </p:cNvPr>
          <p:cNvCxnSpPr>
            <a:cxnSpLocks/>
            <a:stCxn id="35" idx="3"/>
            <a:endCxn id="17" idx="1"/>
          </p:cNvCxnSpPr>
          <p:nvPr/>
        </p:nvCxnSpPr>
        <p:spPr>
          <a:xfrm>
            <a:off x="7691539" y="3811248"/>
            <a:ext cx="2158179" cy="9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E70D5B2-2D22-1C52-E79E-E3BECD11B00F}"/>
              </a:ext>
            </a:extLst>
          </p:cNvPr>
          <p:cNvSpPr txBox="1"/>
          <p:nvPr/>
        </p:nvSpPr>
        <p:spPr>
          <a:xfrm>
            <a:off x="7627951" y="3448879"/>
            <a:ext cx="224427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0 - 1.8v &lt;-&gt; +/-0.7V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41DFCDD-3F50-7239-77DC-106D74081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675" y="649053"/>
            <a:ext cx="3139115" cy="771736"/>
          </a:xfrm>
          <a:gradFill>
            <a:gsLst>
              <a:gs pos="0">
                <a:srgbClr val="48A7E3">
                  <a:alpha val="0"/>
                </a:srgbClr>
              </a:gs>
              <a:gs pos="74000">
                <a:srgbClr val="48A7E3">
                  <a:alpha val="51216"/>
                </a:srgbClr>
              </a:gs>
              <a:gs pos="83000">
                <a:srgbClr val="48A7E3">
                  <a:alpha val="74960"/>
                </a:srgbClr>
              </a:gs>
              <a:gs pos="100000">
                <a:srgbClr val="48A7E3"/>
              </a:gs>
            </a:gsLst>
            <a:lin ang="5400000" scaled="1"/>
          </a:gradFill>
          <a:ln>
            <a:solidFill>
              <a:srgbClr val="48A7E3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03907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>
            <a:extLst>
              <a:ext uri="{FF2B5EF4-FFF2-40B4-BE49-F238E27FC236}">
                <a16:creationId xmlns:a16="http://schemas.microsoft.com/office/drawing/2014/main" id="{433D7335-F1C0-C4A1-347F-A57096EEB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68"/>
          <a:stretch/>
        </p:blipFill>
        <p:spPr>
          <a:xfrm>
            <a:off x="1651024" y="1248229"/>
            <a:ext cx="8581546" cy="5166950"/>
          </a:xfrm>
          <a:prstGeom prst="rect">
            <a:avLst/>
          </a:prstGeom>
        </p:spPr>
      </p:pic>
      <p:sp>
        <p:nvSpPr>
          <p:cNvPr id="150" name="Title 1">
            <a:extLst>
              <a:ext uri="{FF2B5EF4-FFF2-40B4-BE49-F238E27FC236}">
                <a16:creationId xmlns:a16="http://schemas.microsoft.com/office/drawing/2014/main" id="{0E876860-9632-AB1C-A318-9A91C5F6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Channel Circuit (Dr. </a:t>
            </a:r>
            <a:r>
              <a:rPr lang="en-US" dirty="0" err="1">
                <a:solidFill>
                  <a:schemeClr val="bg1"/>
                </a:solidFill>
              </a:rPr>
              <a:t>Orlov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79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773-A869-1526-636E-F6AA74B6C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15322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Previously Designed 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A544D4-74AE-EF23-072D-F21B4384C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5592209" y="1984148"/>
            <a:ext cx="4417209" cy="423669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41742A-6E1B-49EE-4DC7-81BC5A168C3E}"/>
              </a:ext>
            </a:extLst>
          </p:cNvPr>
          <p:cNvSpPr txBox="1">
            <a:spLocks/>
          </p:cNvSpPr>
          <p:nvPr/>
        </p:nvSpPr>
        <p:spPr>
          <a:xfrm>
            <a:off x="1451378" y="1893892"/>
            <a:ext cx="4953000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Channel</a:t>
            </a:r>
          </a:p>
          <a:p>
            <a:r>
              <a:rPr lang="en-US" dirty="0"/>
              <a:t>Proved Viability</a:t>
            </a:r>
          </a:p>
        </p:txBody>
      </p:sp>
    </p:spTree>
    <p:extLst>
      <p:ext uri="{BB962C8B-B14F-4D97-AF65-F5344CB8AC3E}">
        <p14:creationId xmlns:p14="http://schemas.microsoft.com/office/powerpoint/2010/main" val="56411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1E69-EEA0-3E4F-9B6E-401DADB5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Single Channel Schematic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56F5-7735-064C-ADA5-93A65AF53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953000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Design Spark</a:t>
            </a:r>
          </a:p>
          <a:p>
            <a:r>
              <a:rPr lang="en-US" dirty="0"/>
              <a:t>Compiled part libraries from distributors (</a:t>
            </a:r>
            <a:r>
              <a:rPr lang="en-US" dirty="0" err="1"/>
              <a:t>Digikey</a:t>
            </a:r>
            <a:r>
              <a:rPr lang="en-US" dirty="0"/>
              <a:t>, Mouser, etc.)</a:t>
            </a:r>
          </a:p>
          <a:p>
            <a:r>
              <a:rPr lang="en-US" dirty="0"/>
              <a:t>Created 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C7B8F-2719-1E46-AF5D-4D839F4D9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" r="132"/>
          <a:stretch/>
        </p:blipFill>
        <p:spPr>
          <a:xfrm>
            <a:off x="5746016" y="2725414"/>
            <a:ext cx="5619832" cy="2936308"/>
          </a:xfrm>
          <a:prstGeom prst="foldedCorner">
            <a:avLst>
              <a:gd name="adj" fmla="val 20132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222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29C8-2CEF-C949-A02E-31C8FBB0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Single Channel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E91E3-61C4-2B47-A0DA-CADEC8C1A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2" b="2118"/>
          <a:stretch/>
        </p:blipFill>
        <p:spPr>
          <a:xfrm>
            <a:off x="3699486" y="2097088"/>
            <a:ext cx="4789851" cy="4275137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9282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9034-E0EC-3A40-B193-291B6D3B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043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Multi-Channel Schematic (Design Spark)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CD662-C66B-B89B-B4A7-798830B1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00" y="1725613"/>
            <a:ext cx="4930808" cy="43386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028CFD-EB04-15AF-2B1E-871381CC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807" y="1935162"/>
            <a:ext cx="4953000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Discovered License for Design Spark Pro is required for hierarchical design</a:t>
            </a:r>
          </a:p>
          <a:p>
            <a:r>
              <a:rPr lang="en-US" dirty="0"/>
              <a:t>Attempted to copy/paste all schematics</a:t>
            </a:r>
          </a:p>
          <a:p>
            <a:r>
              <a:rPr lang="en-US" dirty="0"/>
              <a:t>Schematic quickly became cluttered and difficult to manage</a:t>
            </a:r>
          </a:p>
        </p:txBody>
      </p:sp>
    </p:spTree>
    <p:extLst>
      <p:ext uri="{BB962C8B-B14F-4D97-AF65-F5344CB8AC3E}">
        <p14:creationId xmlns:p14="http://schemas.microsoft.com/office/powerpoint/2010/main" val="2913560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D58E-32C8-C3E6-EAFF-AAD73E2B9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21737"/>
            <a:ext cx="9905998" cy="14785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Multi-Channel Schematic (EAGLE)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583D7-BD6C-15E2-04AB-69F92097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616" y="1620667"/>
            <a:ext cx="5704960" cy="46345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C9C54E-614E-B323-7251-715C2EAE2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24" y="2114072"/>
            <a:ext cx="4953000" cy="35417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Hierarchical design allows for  modules</a:t>
            </a:r>
          </a:p>
          <a:p>
            <a:r>
              <a:rPr lang="en-US" dirty="0">
                <a:solidFill>
                  <a:schemeClr val="bg1"/>
                </a:solidFill>
              </a:rPr>
              <a:t>16 level shifting modules</a:t>
            </a:r>
          </a:p>
          <a:p>
            <a:r>
              <a:rPr lang="en-US" dirty="0">
                <a:solidFill>
                  <a:schemeClr val="bg1"/>
                </a:solidFill>
              </a:rPr>
              <a:t>1Power Module</a:t>
            </a:r>
          </a:p>
          <a:p>
            <a:r>
              <a:rPr lang="en-US" dirty="0">
                <a:solidFill>
                  <a:schemeClr val="bg1"/>
                </a:solidFill>
              </a:rPr>
              <a:t>2 ribbon cable connectors</a:t>
            </a:r>
          </a:p>
          <a:p>
            <a:r>
              <a:rPr lang="en-US" dirty="0">
                <a:solidFill>
                  <a:schemeClr val="bg1"/>
                </a:solidFill>
              </a:rPr>
              <a:t>1 direction controlling MOSFET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7AC52-0C67-7DAB-A54F-32CF1532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026" y="3319592"/>
            <a:ext cx="2184674" cy="144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02C5C8E3-AB60-84BD-D50B-FA88F9B8D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Second Board – FMC to Card Edge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68471C-96D7-FB28-80BF-C3E1116C0EF0}"/>
              </a:ext>
            </a:extLst>
          </p:cNvPr>
          <p:cNvGrpSpPr/>
          <p:nvPr/>
        </p:nvGrpSpPr>
        <p:grpSpPr>
          <a:xfrm>
            <a:off x="1047049" y="2125479"/>
            <a:ext cx="10097902" cy="3557587"/>
            <a:chOff x="1120912" y="2125479"/>
            <a:chExt cx="10097902" cy="355758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24A943-5E20-E0FF-8B6C-6D3B93B0C757}"/>
                </a:ext>
              </a:extLst>
            </p:cNvPr>
            <p:cNvGrpSpPr/>
            <p:nvPr/>
          </p:nvGrpSpPr>
          <p:grpSpPr>
            <a:xfrm>
              <a:off x="1120912" y="2125479"/>
              <a:ext cx="10097902" cy="3557587"/>
              <a:chOff x="1073242" y="1796863"/>
              <a:chExt cx="10097902" cy="355758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475BC6-0C3E-2199-8AE3-37CCB689DB80}"/>
                  </a:ext>
                </a:extLst>
              </p:cNvPr>
              <p:cNvSpPr/>
              <p:nvPr/>
            </p:nvSpPr>
            <p:spPr>
              <a:xfrm>
                <a:off x="3157537" y="1796863"/>
                <a:ext cx="5929312" cy="3557587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C6F3BE0-EFFB-3475-AB48-4E7AD0713D61}"/>
                  </a:ext>
                </a:extLst>
              </p:cNvPr>
              <p:cNvSpPr/>
              <p:nvPr/>
            </p:nvSpPr>
            <p:spPr>
              <a:xfrm>
                <a:off x="5100637" y="3325623"/>
                <a:ext cx="2043112" cy="50006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Voltage Dividers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67C0D9E-0F4E-D9CC-624A-34408E7BEDE0}"/>
                  </a:ext>
                </a:extLst>
              </p:cNvPr>
              <p:cNvSpPr/>
              <p:nvPr/>
            </p:nvSpPr>
            <p:spPr>
              <a:xfrm rot="5400000">
                <a:off x="2149474" y="3317079"/>
                <a:ext cx="2516188" cy="50006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FMC Connector (400 pin)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662EF5-57CE-FB05-FDE2-E4704C39A5B4}"/>
                  </a:ext>
                </a:extLst>
              </p:cNvPr>
              <p:cNvSpPr/>
              <p:nvPr/>
            </p:nvSpPr>
            <p:spPr>
              <a:xfrm>
                <a:off x="1073242" y="2429572"/>
                <a:ext cx="2084295" cy="228838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FMC Cable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5EA2F44-B2EE-4105-8FCE-562B9A3E5FF5}"/>
                  </a:ext>
                </a:extLst>
              </p:cNvPr>
              <p:cNvSpPr/>
              <p:nvPr/>
            </p:nvSpPr>
            <p:spPr>
              <a:xfrm rot="16200000">
                <a:off x="7131143" y="3325624"/>
                <a:ext cx="3411350" cy="50006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Card Edge Connector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06E359-0148-E482-799C-B30862DFBB69}"/>
                  </a:ext>
                </a:extLst>
              </p:cNvPr>
              <p:cNvSpPr/>
              <p:nvPr/>
            </p:nvSpPr>
            <p:spPr>
              <a:xfrm>
                <a:off x="9086849" y="1927971"/>
                <a:ext cx="2084295" cy="329536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Probe Card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3DBAE61-57C1-A8B8-86B7-36B1739D7B58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70" y="3900488"/>
              <a:ext cx="1443037" cy="0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92AA0B1-4D93-6782-3A13-9600CE0ACD1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7191419" y="3900488"/>
              <a:ext cx="1443038" cy="3784"/>
            </a:xfrm>
            <a:prstGeom prst="straightConnector1">
              <a:avLst/>
            </a:prstGeom>
            <a:ln w="127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5DA356F-4A58-617F-D1D6-F2EE75FBD150}"/>
                </a:ext>
              </a:extLst>
            </p:cNvPr>
            <p:cNvSpPr txBox="1"/>
            <p:nvPr/>
          </p:nvSpPr>
          <p:spPr>
            <a:xfrm>
              <a:off x="6030163" y="2256587"/>
              <a:ext cx="2809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792537-F485-875C-AAD6-00BBADD005E2}"/>
                </a:ext>
              </a:extLst>
            </p:cNvPr>
            <p:cNvSpPr txBox="1"/>
            <p:nvPr/>
          </p:nvSpPr>
          <p:spPr>
            <a:xfrm>
              <a:off x="6028575" y="4154302"/>
              <a:ext cx="2809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3297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3699</TotalTime>
  <Words>363</Words>
  <Application>Microsoft Macintosh PowerPoint</Application>
  <PresentationFormat>Widescreen</PresentationFormat>
  <Paragraphs>95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Design and Layout of two level shifting printed circuit boards</vt:lpstr>
      <vt:lpstr>Background</vt:lpstr>
      <vt:lpstr>Single Channel Circuit (Dr. Orlov)</vt:lpstr>
      <vt:lpstr>Previously Designed Board</vt:lpstr>
      <vt:lpstr>Single Channel Schematic</vt:lpstr>
      <vt:lpstr>Single Channel Layout</vt:lpstr>
      <vt:lpstr>Multi-Channel Schematic (Design Spark)</vt:lpstr>
      <vt:lpstr>Multi-Channel Schematic (EAGLE)</vt:lpstr>
      <vt:lpstr>Second Board – FMC to Card Edge</vt:lpstr>
      <vt:lpstr>FMC To card Edge Schematic</vt:lpstr>
      <vt:lpstr>FMC to Card Edge layout</vt:lpstr>
      <vt:lpstr>Design Modification</vt:lpstr>
      <vt:lpstr>Revised FMC to Card Edge Layout</vt:lpstr>
      <vt:lpstr>Fabrication - Board</vt:lpstr>
      <vt:lpstr>Fabrication – Stencil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Arbitrary Waveform Generator Python Programming and Peltier Module Test Environment</dc:title>
  <dc:creator>MCMANUS, RICHARD</dc:creator>
  <cp:lastModifiedBy>MCMANUS, RICHARD</cp:lastModifiedBy>
  <cp:revision>15</cp:revision>
  <dcterms:created xsi:type="dcterms:W3CDTF">2021-12-14T13:54:35Z</dcterms:created>
  <dcterms:modified xsi:type="dcterms:W3CDTF">2023-02-05T17:08:46Z</dcterms:modified>
</cp:coreProperties>
</file>